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61" r:id="rId2"/>
    <p:sldId id="262" r:id="rId3"/>
    <p:sldId id="263" r:id="rId4"/>
    <p:sldId id="256" r:id="rId5"/>
    <p:sldId id="257" r:id="rId6"/>
    <p:sldId id="258" r:id="rId7"/>
    <p:sldId id="259" r:id="rId8"/>
    <p:sldId id="260"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867" autoAdjust="0"/>
  </p:normalViewPr>
  <p:slideViewPr>
    <p:cSldViewPr>
      <p:cViewPr>
        <p:scale>
          <a:sx n="79" d="100"/>
          <a:sy n="79" d="100"/>
        </p:scale>
        <p:origin x="-1536"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Sheet1!$B$1</c:f>
              <c:strCache>
                <c:ptCount val="1"/>
                <c:pt idx="0">
                  <c:v>Level to Power</c:v>
                </c:pt>
              </c:strCache>
            </c:strRef>
          </c:tx>
          <c:spPr>
            <a:ln w="28575">
              <a:noFill/>
            </a:ln>
          </c:spPr>
          <c:invertIfNegative val="0"/>
          <c:cat>
            <c:strRef>
              <c:f>Sheet1!$A$2:$A$31</c:f>
              <c:strCache>
                <c:ptCount val="30"/>
                <c:pt idx="0">
                  <c:v>Level 1</c:v>
                </c:pt>
                <c:pt idx="1">
                  <c:v>Level 2</c:v>
                </c:pt>
                <c:pt idx="2">
                  <c:v>Level 3</c:v>
                </c:pt>
                <c:pt idx="3">
                  <c:v>Level 4</c:v>
                </c:pt>
                <c:pt idx="4">
                  <c:v>Level 5</c:v>
                </c:pt>
                <c:pt idx="5">
                  <c:v>Level 6</c:v>
                </c:pt>
                <c:pt idx="6">
                  <c:v>Level 7</c:v>
                </c:pt>
                <c:pt idx="7">
                  <c:v>Level 8</c:v>
                </c:pt>
                <c:pt idx="8">
                  <c:v>Level 9</c:v>
                </c:pt>
                <c:pt idx="9">
                  <c:v>Level 10</c:v>
                </c:pt>
                <c:pt idx="10">
                  <c:v>Level 11</c:v>
                </c:pt>
                <c:pt idx="11">
                  <c:v>Level 12</c:v>
                </c:pt>
                <c:pt idx="12">
                  <c:v>Level 13</c:v>
                </c:pt>
                <c:pt idx="13">
                  <c:v>Level 14</c:v>
                </c:pt>
                <c:pt idx="14">
                  <c:v>Level 15</c:v>
                </c:pt>
                <c:pt idx="15">
                  <c:v>Level 16</c:v>
                </c:pt>
                <c:pt idx="16">
                  <c:v>Level 17</c:v>
                </c:pt>
                <c:pt idx="17">
                  <c:v>Level 18</c:v>
                </c:pt>
                <c:pt idx="18">
                  <c:v>Level 19</c:v>
                </c:pt>
                <c:pt idx="19">
                  <c:v>Level 20</c:v>
                </c:pt>
                <c:pt idx="20">
                  <c:v>Level 21</c:v>
                </c:pt>
                <c:pt idx="21">
                  <c:v>Level 22</c:v>
                </c:pt>
                <c:pt idx="22">
                  <c:v>Level 23</c:v>
                </c:pt>
                <c:pt idx="23">
                  <c:v>Level 24</c:v>
                </c:pt>
                <c:pt idx="24">
                  <c:v>Level 25</c:v>
                </c:pt>
                <c:pt idx="25">
                  <c:v>Level 26</c:v>
                </c:pt>
                <c:pt idx="26">
                  <c:v>Level 27</c:v>
                </c:pt>
                <c:pt idx="27">
                  <c:v>Level 28</c:v>
                </c:pt>
                <c:pt idx="28">
                  <c:v>Level 29</c:v>
                </c:pt>
                <c:pt idx="29">
                  <c:v>Level n..</c:v>
                </c:pt>
              </c:strCache>
            </c:strRef>
          </c:cat>
          <c:val>
            <c:numRef>
              <c:f>Sheet1!$B$2:$B$31</c:f>
              <c:numCache>
                <c:formatCode>General</c:formatCode>
                <c:ptCount val="30"/>
                <c:pt idx="0">
                  <c:v>1</c:v>
                </c:pt>
                <c:pt idx="1">
                  <c:v>2</c:v>
                </c:pt>
                <c:pt idx="2">
                  <c:v>4</c:v>
                </c:pt>
                <c:pt idx="3">
                  <c:v>6</c:v>
                </c:pt>
                <c:pt idx="4">
                  <c:v>8</c:v>
                </c:pt>
                <c:pt idx="5">
                  <c:v>10</c:v>
                </c:pt>
                <c:pt idx="6">
                  <c:v>12</c:v>
                </c:pt>
                <c:pt idx="7">
                  <c:v>14</c:v>
                </c:pt>
                <c:pt idx="8">
                  <c:v>16</c:v>
                </c:pt>
                <c:pt idx="9">
                  <c:v>18</c:v>
                </c:pt>
                <c:pt idx="10">
                  <c:v>20</c:v>
                </c:pt>
                <c:pt idx="11">
                  <c:v>22</c:v>
                </c:pt>
                <c:pt idx="12">
                  <c:v>24</c:v>
                </c:pt>
                <c:pt idx="13">
                  <c:v>26</c:v>
                </c:pt>
                <c:pt idx="14">
                  <c:v>28</c:v>
                </c:pt>
                <c:pt idx="15">
                  <c:v>30</c:v>
                </c:pt>
                <c:pt idx="16">
                  <c:v>32</c:v>
                </c:pt>
                <c:pt idx="17">
                  <c:v>34</c:v>
                </c:pt>
                <c:pt idx="18">
                  <c:v>36</c:v>
                </c:pt>
                <c:pt idx="19">
                  <c:v>38</c:v>
                </c:pt>
                <c:pt idx="20">
                  <c:v>40</c:v>
                </c:pt>
                <c:pt idx="21">
                  <c:v>42</c:v>
                </c:pt>
                <c:pt idx="22">
                  <c:v>44</c:v>
                </c:pt>
                <c:pt idx="23">
                  <c:v>46</c:v>
                </c:pt>
                <c:pt idx="24">
                  <c:v>48</c:v>
                </c:pt>
                <c:pt idx="25">
                  <c:v>50</c:v>
                </c:pt>
                <c:pt idx="26">
                  <c:v>52</c:v>
                </c:pt>
                <c:pt idx="27">
                  <c:v>54</c:v>
                </c:pt>
                <c:pt idx="28">
                  <c:v>56</c:v>
                </c:pt>
                <c:pt idx="29">
                  <c:v>58</c:v>
                </c:pt>
              </c:numCache>
            </c:numRef>
          </c:val>
        </c:ser>
        <c:dLbls>
          <c:showLegendKey val="0"/>
          <c:showVal val="0"/>
          <c:showCatName val="0"/>
          <c:showSerName val="0"/>
          <c:showPercent val="0"/>
          <c:showBubbleSize val="0"/>
        </c:dLbls>
        <c:gapWidth val="150"/>
        <c:axId val="171226624"/>
        <c:axId val="46322432"/>
      </c:barChart>
      <c:catAx>
        <c:axId val="171226624"/>
        <c:scaling>
          <c:orientation val="minMax"/>
        </c:scaling>
        <c:delete val="0"/>
        <c:axPos val="b"/>
        <c:numFmt formatCode="General" sourceLinked="1"/>
        <c:majorTickMark val="out"/>
        <c:minorTickMark val="none"/>
        <c:tickLblPos val="nextTo"/>
        <c:crossAx val="46322432"/>
        <c:crosses val="autoZero"/>
        <c:auto val="1"/>
        <c:lblAlgn val="ctr"/>
        <c:lblOffset val="100"/>
        <c:noMultiLvlLbl val="0"/>
      </c:catAx>
      <c:valAx>
        <c:axId val="46322432"/>
        <c:scaling>
          <c:orientation val="minMax"/>
        </c:scaling>
        <c:delete val="0"/>
        <c:axPos val="l"/>
        <c:majorGridlines/>
        <c:numFmt formatCode="General" sourceLinked="1"/>
        <c:majorTickMark val="out"/>
        <c:minorTickMark val="none"/>
        <c:tickLblPos val="nextTo"/>
        <c:crossAx val="171226624"/>
        <c:crosses val="autoZero"/>
        <c:crossBetween val="between"/>
      </c:valAx>
    </c:plotArea>
    <c:legend>
      <c:legendPos val="r"/>
      <c:layout/>
      <c:overlay val="0"/>
    </c:legend>
    <c:plotVisOnly val="1"/>
    <c:dispBlanksAs val="zero"/>
    <c:showDLblsOverMax val="0"/>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DB9C31-7A19-4890-9AA4-55F6829E3A1D}" type="datetimeFigureOut">
              <a:rPr lang="en-US" smtClean="0"/>
              <a:t>2/8/2014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866714-2219-4007-B30B-8C30CF19C089}" type="slidenum">
              <a:rPr lang="en-US" smtClean="0"/>
              <a:t>‹#›</a:t>
            </a:fld>
            <a:endParaRPr lang="en-US"/>
          </a:p>
        </p:txBody>
      </p:sp>
    </p:spTree>
    <p:extLst>
      <p:ext uri="{BB962C8B-B14F-4D97-AF65-F5344CB8AC3E}">
        <p14:creationId xmlns:p14="http://schemas.microsoft.com/office/powerpoint/2010/main" val="27356326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Traditional</a:t>
            </a:r>
            <a:r>
              <a:rPr lang="en-US" baseline="0" dirty="0" smtClean="0"/>
              <a:t> leveling techniques take players through a stair step progression of ever increasing power.</a:t>
            </a:r>
            <a:endParaRPr lang="en-US" dirty="0"/>
          </a:p>
        </p:txBody>
      </p:sp>
      <p:sp>
        <p:nvSpPr>
          <p:cNvPr id="4" name="Slide Number Placeholder 3"/>
          <p:cNvSpPr>
            <a:spLocks noGrp="1"/>
          </p:cNvSpPr>
          <p:nvPr>
            <p:ph type="sldNum" sz="quarter" idx="10"/>
          </p:nvPr>
        </p:nvSpPr>
        <p:spPr/>
        <p:txBody>
          <a:bodyPr/>
          <a:lstStyle/>
          <a:p>
            <a:fld id="{F5866714-2219-4007-B30B-8C30CF19C089}" type="slidenum">
              <a:rPr lang="en-US" smtClean="0"/>
              <a:t>1</a:t>
            </a:fld>
            <a:endParaRPr lang="en-US"/>
          </a:p>
        </p:txBody>
      </p:sp>
    </p:spTree>
    <p:extLst>
      <p:ext uri="{BB962C8B-B14F-4D97-AF65-F5344CB8AC3E}">
        <p14:creationId xmlns:p14="http://schemas.microsoft.com/office/powerpoint/2010/main" val="18724284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b="1" dirty="0" smtClean="0"/>
              <a:t>In a mental network,</a:t>
            </a:r>
            <a:r>
              <a:rPr lang="en-US" b="1" baseline="0" dirty="0" smtClean="0"/>
              <a:t> all things are connected, and only the way we approach a subject determines whether or not we break through and learn a new skill or ability.</a:t>
            </a:r>
            <a:endParaRPr lang="en-US" b="1" dirty="0" smtClean="0"/>
          </a:p>
          <a:p>
            <a:pPr marL="171450" indent="-171450">
              <a:buFont typeface="Arial" panose="020B0604020202020204" pitchFamily="34" charset="0"/>
              <a:buChar char="•"/>
            </a:pPr>
            <a:endParaRPr lang="en-US" dirty="0" smtClean="0"/>
          </a:p>
          <a:p>
            <a:pPr marL="171450" indent="-171450">
              <a:buFont typeface="Arial" panose="020B0604020202020204" pitchFamily="34" charset="0"/>
              <a:buChar char="•"/>
            </a:pPr>
            <a:r>
              <a:rPr lang="en-US" dirty="0" smtClean="0"/>
              <a:t>Some mental connections</a:t>
            </a:r>
            <a:r>
              <a:rPr lang="en-US" baseline="0" dirty="0" smtClean="0"/>
              <a:t> are strong, were learning one thing increases the likelihood we will learn something, the rate at which we learn it, and our proficiency in it.</a:t>
            </a:r>
          </a:p>
          <a:p>
            <a:pPr marL="171450" indent="-171450">
              <a:buFont typeface="Arial" panose="020B0604020202020204" pitchFamily="34" charset="0"/>
              <a:buChar char="•"/>
            </a:pPr>
            <a:r>
              <a:rPr lang="en-US" baseline="0" dirty="0" smtClean="0"/>
              <a:t>Others are weak, benefiting us somewhat, but not enough to make major breakthroughs without additional help, and certainly not enough to make progress swift.</a:t>
            </a:r>
          </a:p>
          <a:p>
            <a:pPr marL="171450" indent="-171450">
              <a:buFont typeface="Arial" panose="020B0604020202020204" pitchFamily="34" charset="0"/>
              <a:buChar char="•"/>
            </a:pPr>
            <a:r>
              <a:rPr lang="en-US" baseline="0" dirty="0" smtClean="0"/>
              <a:t>Yet others still are prohibitive, shaping our thought or perception in such a way that it prevents us from learning something knew until we approach it from another angle. </a:t>
            </a:r>
          </a:p>
          <a:p>
            <a:pPr marL="171450" indent="-171450">
              <a:buFont typeface="Arial" panose="020B0604020202020204" pitchFamily="34" charset="0"/>
              <a:buChar char="•"/>
            </a:pPr>
            <a:r>
              <a:rPr lang="en-US" baseline="0" dirty="0" smtClean="0"/>
              <a:t>Once these prohibitions are bypassed, however, they can actually create an even more powerful channel for growth. For example, the logical thinking of mathematics and the creative expression in art. For many years, it was thought that these modes of thinking were mutually exclusive, yet they have lead to powerful synergies once the inhibiting factors were bypassed.</a:t>
            </a:r>
            <a:endParaRPr lang="en-US" dirty="0"/>
          </a:p>
        </p:txBody>
      </p:sp>
      <p:sp>
        <p:nvSpPr>
          <p:cNvPr id="4" name="Slide Number Placeholder 3"/>
          <p:cNvSpPr>
            <a:spLocks noGrp="1"/>
          </p:cNvSpPr>
          <p:nvPr>
            <p:ph type="sldNum" sz="quarter" idx="10"/>
          </p:nvPr>
        </p:nvSpPr>
        <p:spPr/>
        <p:txBody>
          <a:bodyPr/>
          <a:lstStyle/>
          <a:p>
            <a:fld id="{F5866714-2219-4007-B30B-8C30CF19C089}" type="slidenum">
              <a:rPr lang="en-US" smtClean="0"/>
              <a:t>3</a:t>
            </a:fld>
            <a:endParaRPr lang="en-US"/>
          </a:p>
        </p:txBody>
      </p:sp>
    </p:spTree>
    <p:extLst>
      <p:ext uri="{BB962C8B-B14F-4D97-AF65-F5344CB8AC3E}">
        <p14:creationId xmlns:p14="http://schemas.microsoft.com/office/powerpoint/2010/main" val="1760236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dirty="0" smtClean="0"/>
              <a:t>In</a:t>
            </a:r>
            <a:r>
              <a:rPr lang="en-US" b="1" baseline="0" dirty="0" smtClean="0"/>
              <a:t> skill networks, player growth is determined by their acquisition of skills and abilities. Each of these skills is either helped or hampered by associated stats.</a:t>
            </a:r>
          </a:p>
          <a:p>
            <a:endParaRPr lang="en-US" baseline="0" dirty="0" smtClean="0"/>
          </a:p>
          <a:p>
            <a:r>
              <a:rPr lang="en-US" baseline="0" dirty="0" smtClean="0"/>
              <a:t>A 60lb weakling will never be as proficient or effective at wielding a two handed-ax as a 200lb beefcake. Moreover, the lack of ability will actually PREVENT him from learning it.</a:t>
            </a:r>
          </a:p>
          <a:p>
            <a:r>
              <a:rPr lang="en-US" baseline="0" dirty="0" smtClean="0"/>
              <a:t>Likewise, the big dumb beefcake’s lower mental acuity will PREVENT him from learning advanced physics(or magic in a fantasy setting).</a:t>
            </a:r>
            <a:endParaRPr lang="en-US" dirty="0" smtClean="0"/>
          </a:p>
          <a:p>
            <a:endParaRPr lang="en-US" dirty="0" smtClean="0"/>
          </a:p>
          <a:p>
            <a:r>
              <a:rPr lang="en-US" dirty="0" smtClean="0"/>
              <a:t>Skill</a:t>
            </a:r>
            <a:r>
              <a:rPr lang="en-US" baseline="0" dirty="0" smtClean="0"/>
              <a:t> </a:t>
            </a:r>
            <a:r>
              <a:rPr lang="en-US" baseline="0" dirty="0" smtClean="0"/>
              <a:t>usage increases or decreases base stat values over time. </a:t>
            </a:r>
          </a:p>
          <a:p>
            <a:r>
              <a:rPr lang="en-US" baseline="0" dirty="0" smtClean="0"/>
              <a:t>Stats and skills will also atrophy over time through  lack of use, though only to a percentage of the highest value achieved. </a:t>
            </a:r>
          </a:p>
          <a:p>
            <a:endParaRPr lang="en-US" baseline="0" dirty="0" smtClean="0"/>
          </a:p>
          <a:p>
            <a:endParaRPr lang="en-US" baseline="0" dirty="0" smtClean="0"/>
          </a:p>
          <a:p>
            <a:r>
              <a:rPr lang="en-US" baseline="0" dirty="0" smtClean="0"/>
              <a:t>An example: </a:t>
            </a:r>
          </a:p>
          <a:p>
            <a:endParaRPr lang="en-US" baseline="0" dirty="0" smtClean="0"/>
          </a:p>
          <a:p>
            <a:r>
              <a:rPr lang="en-US" baseline="0" dirty="0" smtClean="0"/>
              <a:t>Player starts: </a:t>
            </a:r>
            <a:r>
              <a:rPr lang="en-US" baseline="0" dirty="0" err="1" smtClean="0"/>
              <a:t>Str</a:t>
            </a:r>
            <a:r>
              <a:rPr lang="en-US" baseline="0" dirty="0" smtClean="0"/>
              <a:t>: 10, Con: 10, </a:t>
            </a:r>
            <a:r>
              <a:rPr lang="en-US" baseline="0" dirty="0" err="1" smtClean="0"/>
              <a:t>Dex</a:t>
            </a:r>
            <a:r>
              <a:rPr lang="en-US" baseline="0" dirty="0" smtClean="0"/>
              <a:t>: 10, Agi:10, Int:10, Wis:10, Cha:10, Per:10</a:t>
            </a:r>
          </a:p>
          <a:p>
            <a:endParaRPr lang="en-US" baseline="0" dirty="0" smtClean="0"/>
          </a:p>
          <a:p>
            <a:r>
              <a:rPr lang="en-US" baseline="0" dirty="0" smtClean="0"/>
              <a:t>Player uses 1H Slash. Over time, strength and agility go up, while wisdom and charisma go down. As Strength and Agility go up, 1H slash does more damage and misses less, increasing it’s overall efficiency.  Winding up with:</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Player now has: </a:t>
            </a:r>
            <a:r>
              <a:rPr lang="en-US" baseline="0" dirty="0" err="1" smtClean="0"/>
              <a:t>Str</a:t>
            </a:r>
            <a:r>
              <a:rPr lang="en-US" baseline="0" dirty="0" smtClean="0"/>
              <a:t>: 13, Con: 10, </a:t>
            </a:r>
            <a:r>
              <a:rPr lang="en-US" baseline="0" dirty="0" err="1" smtClean="0"/>
              <a:t>Dex</a:t>
            </a:r>
            <a:r>
              <a:rPr lang="en-US" baseline="0" dirty="0" smtClean="0"/>
              <a:t>: 10, Agi:15, Int:10, Wis:8, Cha:9, Per:10 (Penalties are slightly lower than gains to always achieve net progress.)</a:t>
            </a:r>
          </a:p>
          <a:p>
            <a:endParaRPr lang="en-US" baseline="0" dirty="0" smtClean="0"/>
          </a:p>
          <a:p>
            <a:r>
              <a:rPr lang="en-US" baseline="0" dirty="0" smtClean="0"/>
              <a:t>Player above decides to start training a Magic based skill that is based on Intelligence &amp; Charisma. Their </a:t>
            </a:r>
            <a:r>
              <a:rPr lang="en-US" baseline="0" dirty="0" err="1" smtClean="0"/>
              <a:t>Int</a:t>
            </a:r>
            <a:r>
              <a:rPr lang="en-US" baseline="0" dirty="0" smtClean="0"/>
              <a:t>/Cha rises, but their Con/</a:t>
            </a:r>
            <a:r>
              <a:rPr lang="en-US" baseline="0" dirty="0" err="1" smtClean="0"/>
              <a:t>Dex</a:t>
            </a:r>
            <a:r>
              <a:rPr lang="en-US" baseline="0" dirty="0" smtClean="0"/>
              <a:t> falls. Their strength, which is not being used for a long period of time, begins to degrade. Player learns new skills, and unlocks new abilities.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Player now has: </a:t>
            </a:r>
            <a:r>
              <a:rPr lang="en-US" baseline="0" dirty="0" err="1" smtClean="0"/>
              <a:t>Str</a:t>
            </a:r>
            <a:r>
              <a:rPr lang="en-US" baseline="0" dirty="0" smtClean="0"/>
              <a:t>: 13, Con: 8, </a:t>
            </a:r>
            <a:r>
              <a:rPr lang="en-US" baseline="0" dirty="0" err="1" smtClean="0"/>
              <a:t>Dex</a:t>
            </a:r>
            <a:r>
              <a:rPr lang="en-US" baseline="0" dirty="0" smtClean="0"/>
              <a:t>: 9, Agi:15, Int:15, Wis:8, Cha:12, Per:10 (Penalties are slightly lower than gains to always achieve net progress.)</a:t>
            </a:r>
          </a:p>
          <a:p>
            <a:endParaRPr lang="en-US" dirty="0"/>
          </a:p>
        </p:txBody>
      </p:sp>
      <p:sp>
        <p:nvSpPr>
          <p:cNvPr id="4" name="Slide Number Placeholder 3"/>
          <p:cNvSpPr>
            <a:spLocks noGrp="1"/>
          </p:cNvSpPr>
          <p:nvPr>
            <p:ph type="sldNum" sz="quarter" idx="10"/>
          </p:nvPr>
        </p:nvSpPr>
        <p:spPr/>
        <p:txBody>
          <a:bodyPr/>
          <a:lstStyle/>
          <a:p>
            <a:fld id="{F5866714-2219-4007-B30B-8C30CF19C089}" type="slidenum">
              <a:rPr lang="en-US" smtClean="0"/>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Time is the great equalizer.</a:t>
            </a:r>
            <a:r>
              <a:rPr lang="en-US" b="1" baseline="0" dirty="0" smtClean="0"/>
              <a:t> Building skills takes time. By draining opposing skills/stats while building current ones, the system auto-corrects for balance.</a:t>
            </a:r>
            <a:endParaRPr lang="en-US" b="1" dirty="0" smtClean="0"/>
          </a:p>
          <a:p>
            <a:endParaRPr lang="en-US" dirty="0" smtClean="0"/>
          </a:p>
          <a:p>
            <a:r>
              <a:rPr lang="en-US" dirty="0" smtClean="0"/>
              <a:t>Skill </a:t>
            </a:r>
            <a:r>
              <a:rPr lang="en-US" dirty="0" smtClean="0"/>
              <a:t>Synergies: Skills will positively or negatively influence multiple other stats. These interaction</a:t>
            </a:r>
            <a:r>
              <a:rPr lang="en-US" baseline="0" dirty="0" smtClean="0"/>
              <a:t>s will be reciprocal. </a:t>
            </a:r>
          </a:p>
          <a:p>
            <a:endParaRPr lang="en-US" baseline="0" dirty="0" smtClean="0"/>
          </a:p>
          <a:p>
            <a:r>
              <a:rPr lang="en-US" baseline="0" dirty="0" smtClean="0"/>
              <a:t>Example: 1H Slash enhances 2H Slash and Dual Wield, but lowers Block based defensive skills and ranged skills. Those skills will negatively impact 1H slash along with some other skills, and positively influence others. As with stats, the penalties will be relatively less than the gains, resulting in a net gain over time. </a:t>
            </a:r>
            <a:endParaRPr lang="en-US" dirty="0"/>
          </a:p>
        </p:txBody>
      </p:sp>
      <p:sp>
        <p:nvSpPr>
          <p:cNvPr id="4" name="Slide Number Placeholder 3"/>
          <p:cNvSpPr>
            <a:spLocks noGrp="1"/>
          </p:cNvSpPr>
          <p:nvPr>
            <p:ph type="sldNum" sz="quarter" idx="10"/>
          </p:nvPr>
        </p:nvSpPr>
        <p:spPr/>
        <p:txBody>
          <a:bodyPr/>
          <a:lstStyle/>
          <a:p>
            <a:fld id="{F5866714-2219-4007-B30B-8C30CF19C089}" type="slidenum">
              <a:rPr lang="en-US" smtClean="0"/>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Modular NPC Design:</a:t>
            </a:r>
          </a:p>
          <a:p>
            <a:endParaRPr lang="en-US" dirty="0" smtClean="0"/>
          </a:p>
          <a:p>
            <a:r>
              <a:rPr lang="en-US" dirty="0" smtClean="0"/>
              <a:t>NPC AI will involve a set of plug and play options that are selected when</a:t>
            </a:r>
            <a:r>
              <a:rPr lang="en-US" baseline="0" dirty="0" smtClean="0"/>
              <a:t> the character is generated. Character AI will be based on the values of these </a:t>
            </a:r>
            <a:r>
              <a:rPr lang="en-US" baseline="0" dirty="0" err="1" smtClean="0"/>
              <a:t>plugins</a:t>
            </a:r>
            <a:r>
              <a:rPr lang="en-US" baseline="0" dirty="0" smtClean="0"/>
              <a:t>. The selection of some of these attributes will be determined by the state of the civilization that the new NPC will belong too. If there are roles that are missing in that civilization, for example a blacksmith, these roles will get weighted heavier when generating new NPC’s. The predecessors of the NPC, if any, will also influence the values that the NPC is generated with. So, for example, we could model an NPC having a child, and that child taking on some of the attributes of the parents, like race, class, or profession. </a:t>
            </a:r>
          </a:p>
          <a:p>
            <a:endParaRPr lang="en-US" baseline="0" dirty="0" smtClean="0"/>
          </a:p>
          <a:p>
            <a:endParaRPr lang="en-US" baseline="0" dirty="0" smtClean="0"/>
          </a:p>
          <a:p>
            <a:r>
              <a:rPr lang="en-US" baseline="0" dirty="0" smtClean="0"/>
              <a:t>(Class, as used here, refers to social class, not a game play class) </a:t>
            </a:r>
            <a:endParaRPr lang="en-US" dirty="0"/>
          </a:p>
        </p:txBody>
      </p:sp>
      <p:sp>
        <p:nvSpPr>
          <p:cNvPr id="4" name="Slide Number Placeholder 3"/>
          <p:cNvSpPr>
            <a:spLocks noGrp="1"/>
          </p:cNvSpPr>
          <p:nvPr>
            <p:ph type="sldNum" sz="quarter" idx="10"/>
          </p:nvPr>
        </p:nvSpPr>
        <p:spPr/>
        <p:txBody>
          <a:bodyPr/>
          <a:lstStyle/>
          <a:p>
            <a:fld id="{F5866714-2219-4007-B30B-8C30CF19C089}" type="slidenum">
              <a:rPr lang="en-US" smtClean="0"/>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The quest generation system will operate as</a:t>
            </a:r>
            <a:r>
              <a:rPr lang="en-US" b="1" baseline="0" dirty="0" smtClean="0"/>
              <a:t> a loop between players and the system, where the current state of the system is measured against the requirements. </a:t>
            </a:r>
            <a:r>
              <a:rPr lang="en-US" baseline="0" dirty="0" smtClean="0"/>
              <a:t>Those items that are required will have quests generated for them, or at least have them weighted more heavily. As the civilizations change, the requirements that need to be met will change, rising and falling with the civilization. The player action will directly influence the civilization which they are assisting. </a:t>
            </a:r>
          </a:p>
          <a:p>
            <a:endParaRPr lang="en-US" baseline="0" dirty="0" smtClean="0"/>
          </a:p>
          <a:p>
            <a:r>
              <a:rPr lang="en-US" baseline="0" dirty="0" smtClean="0"/>
              <a:t>This type of quest will primarily be comprised of generic gather/fetch/deliver/kill quests, with the resources/actions required being generated based on need.</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F5866714-2219-4007-B30B-8C30CF19C089}" type="slidenum">
              <a:rPr lang="en-US" smtClean="0"/>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Story Quests will be based on a feedback</a:t>
            </a:r>
            <a:r>
              <a:rPr lang="en-US" baseline="0" dirty="0" smtClean="0"/>
              <a:t> loop between Faction goals and player action. As the goals are met or failed, the state of the next goal is generated. Each faction involved in the story quest will be monitoring the goal and outputting quests that fit their agenda. These may support or inhibit the goal of another faction depending on their relationship. </a:t>
            </a:r>
          </a:p>
          <a:p>
            <a:endParaRPr lang="en-US" baseline="0" dirty="0" smtClean="0"/>
          </a:p>
          <a:p>
            <a:r>
              <a:rPr lang="en-US" baseline="0" dirty="0" smtClean="0"/>
              <a:t>Example:</a:t>
            </a:r>
          </a:p>
          <a:p>
            <a:endParaRPr lang="en-US" baseline="0" dirty="0" smtClean="0"/>
          </a:p>
          <a:p>
            <a:r>
              <a:rPr lang="en-US" baseline="0" dirty="0" smtClean="0"/>
              <a:t>Factions: Humans, Ogres, Gnomes</a:t>
            </a:r>
          </a:p>
          <a:p>
            <a:endParaRPr lang="en-US" baseline="0" dirty="0" smtClean="0"/>
          </a:p>
          <a:p>
            <a:r>
              <a:rPr lang="en-US" baseline="0" dirty="0" smtClean="0"/>
              <a:t>Goal: Access to certain rare resource that requires control of an area. </a:t>
            </a:r>
          </a:p>
          <a:p>
            <a:endParaRPr lang="en-US" baseline="0" dirty="0" smtClean="0"/>
          </a:p>
          <a:p>
            <a:r>
              <a:rPr lang="en-US" baseline="0" dirty="0" smtClean="0"/>
              <a:t>Players: The first quest, generated by all three factions, is to locate the area that is required. If the Ogres find out first, they will immediately generate a quest for the next phase, conquering the area by performing one or a series of tasks. A timer or other triggers will be set to alert the other two factions, but only after a significant delay, unless some other condition is met. Once they are updated, they too will generate quests to start conquering the area. Eventually, one faction will conquer the area, at which point, that faction might generate a quest to reinforce the area, or somehow provide support for the reinforcement of the area. The other two, not having control, will continue to try and conquer it. And so on and so forth, until eventually, one faction has control, at which point the overall story arc will close out for a time and the winning faction will have access to resources. </a:t>
            </a:r>
            <a:endParaRPr lang="en-US" dirty="0"/>
          </a:p>
        </p:txBody>
      </p:sp>
      <p:sp>
        <p:nvSpPr>
          <p:cNvPr id="4" name="Slide Number Placeholder 3"/>
          <p:cNvSpPr>
            <a:spLocks noGrp="1"/>
          </p:cNvSpPr>
          <p:nvPr>
            <p:ph type="sldNum" sz="quarter" idx="10"/>
          </p:nvPr>
        </p:nvSpPr>
        <p:spPr/>
        <p:txBody>
          <a:bodyPr/>
          <a:lstStyle/>
          <a:p>
            <a:fld id="{F5866714-2219-4007-B30B-8C30CF19C089}" type="slidenum">
              <a:rPr lang="en-US" smtClean="0"/>
              <a:t>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6778AAE-30D2-43E9-98F2-EDD3BEE5C71A}" type="datetimeFigureOut">
              <a:rPr lang="en-US" smtClean="0"/>
              <a:t>2/8/2014</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C19D80C-B2E8-419D-ADA7-83AA173D2692}"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778AAE-30D2-43E9-98F2-EDD3BEE5C71A}" type="datetimeFigureOut">
              <a:rPr lang="en-US" smtClean="0"/>
              <a:t>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19D80C-B2E8-419D-ADA7-83AA173D2692}"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AC19D80C-B2E8-419D-ADA7-83AA173D2692}"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6778AAE-30D2-43E9-98F2-EDD3BEE5C71A}" type="datetimeFigureOut">
              <a:rPr lang="en-US" smtClean="0"/>
              <a:t>2/8/2014</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6778AAE-30D2-43E9-98F2-EDD3BEE5C71A}" type="datetimeFigureOut">
              <a:rPr lang="en-US" smtClean="0"/>
              <a:t>2/8/2014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AC19D80C-B2E8-419D-ADA7-83AA173D2692}"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16778AAE-30D2-43E9-98F2-EDD3BEE5C71A}" type="datetimeFigureOut">
              <a:rPr lang="en-US" smtClean="0"/>
              <a:t>2/8/2014</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AC19D80C-B2E8-419D-ADA7-83AA173D2692}"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16778AAE-30D2-43E9-98F2-EDD3BEE5C71A}" type="datetimeFigureOut">
              <a:rPr lang="en-US" smtClean="0"/>
              <a:t>2/8/2014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C19D80C-B2E8-419D-ADA7-83AA173D2692}"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6778AAE-30D2-43E9-98F2-EDD3BEE5C71A}" type="datetimeFigureOut">
              <a:rPr lang="en-US" smtClean="0"/>
              <a:t>2/8/2014</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AC19D80C-B2E8-419D-ADA7-83AA173D2692}"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6778AAE-30D2-43E9-98F2-EDD3BEE5C71A}" type="datetimeFigureOut">
              <a:rPr lang="en-US" smtClean="0"/>
              <a:t>2/8/2014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AC19D80C-B2E8-419D-ADA7-83AA173D269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16778AAE-30D2-43E9-98F2-EDD3BEE5C71A}" type="datetimeFigureOut">
              <a:rPr lang="en-US" smtClean="0"/>
              <a:t>2/8/2014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AC19D80C-B2E8-419D-ADA7-83AA173D269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AC19D80C-B2E8-419D-ADA7-83AA173D2692}"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16778AAE-30D2-43E9-98F2-EDD3BEE5C71A}" type="datetimeFigureOut">
              <a:rPr lang="en-US" smtClean="0"/>
              <a:t>2/8/2014</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AC19D80C-B2E8-419D-ADA7-83AA173D2692}"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16778AAE-30D2-43E9-98F2-EDD3BEE5C71A}" type="datetimeFigureOut">
              <a:rPr lang="en-US" smtClean="0"/>
              <a:t>2/8/2014</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16778AAE-30D2-43E9-98F2-EDD3BEE5C71A}" type="datetimeFigureOut">
              <a:rPr lang="en-US" smtClean="0"/>
              <a:t>2/8/2014</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AC19D80C-B2E8-419D-ADA7-83AA173D2692}"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Traditional Level Progression</a:t>
            </a:r>
            <a:endParaRPr lang="en-US" dirty="0"/>
          </a:p>
        </p:txBody>
      </p:sp>
      <p:graphicFrame>
        <p:nvGraphicFramePr>
          <p:cNvPr id="6" name="Content Placeholder 5"/>
          <p:cNvGraphicFramePr>
            <a:graphicFrameLocks noGrp="1"/>
          </p:cNvGraphicFramePr>
          <p:nvPr>
            <p:ph sz="quarter" idx="1"/>
            <p:extLst>
              <p:ext uri="{D42A27DB-BD31-4B8C-83A1-F6EECF244321}">
                <p14:modId xmlns:p14="http://schemas.microsoft.com/office/powerpoint/2010/main" val="3290584330"/>
              </p:ext>
            </p:extLst>
          </p:nvPr>
        </p:nvGraphicFramePr>
        <p:xfrm>
          <a:off x="76200" y="16002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1444897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Based Approach</a:t>
            </a:r>
            <a:endParaRPr lang="en-US" dirty="0"/>
          </a:p>
        </p:txBody>
      </p:sp>
      <p:sp>
        <p:nvSpPr>
          <p:cNvPr id="5" name="Content Placeholder 4"/>
          <p:cNvSpPr>
            <a:spLocks noGrp="1"/>
          </p:cNvSpPr>
          <p:nvPr>
            <p:ph sz="quarter" idx="1"/>
          </p:nvPr>
        </p:nvSpPr>
        <p:spPr/>
        <p:txBody>
          <a:bodyPr>
            <a:normAutofit lnSpcReduction="10000"/>
          </a:bodyPr>
          <a:lstStyle/>
          <a:p>
            <a:r>
              <a:rPr lang="en-US" dirty="0"/>
              <a:t>"</a:t>
            </a:r>
            <a:r>
              <a:rPr lang="en-US" b="1" dirty="0"/>
              <a:t>Concepts are triggered from the realization of other concepts. Humans learn </a:t>
            </a:r>
            <a:r>
              <a:rPr lang="en-US" b="1" dirty="0" smtClean="0"/>
              <a:t>the associations </a:t>
            </a:r>
            <a:r>
              <a:rPr lang="en-US" b="1" dirty="0"/>
              <a:t>between concepts through experience.</a:t>
            </a:r>
            <a:r>
              <a:rPr lang="en-US" dirty="0"/>
              <a:t> Quite simply, at the neural level, in </a:t>
            </a:r>
            <a:r>
              <a:rPr lang="en-US" dirty="0" err="1"/>
              <a:t>Hebbian</a:t>
            </a:r>
            <a:r>
              <a:rPr lang="en-US" dirty="0"/>
              <a:t>-based learning, </a:t>
            </a:r>
            <a:r>
              <a:rPr lang="en-US" b="1" dirty="0"/>
              <a:t>“neurons that fire together, wire together</a:t>
            </a:r>
            <a:r>
              <a:rPr lang="en-US" dirty="0"/>
              <a:t>.” The co-occurrence of activation potentials in a cluster of neurons leads them to “bundle,” such that in the future, </a:t>
            </a:r>
            <a:r>
              <a:rPr lang="en-US" b="1" dirty="0"/>
              <a:t>if one neurons fires, there is a high probability that the others will fire as well</a:t>
            </a:r>
            <a:r>
              <a:rPr lang="en-US" dirty="0"/>
              <a:t>. Given this rule, humans associate lions with danger and danger with running." (Rodriguez, 2011) (emphasis mine)</a:t>
            </a:r>
            <a:endParaRPr lang="en-US" dirty="0"/>
          </a:p>
        </p:txBody>
      </p:sp>
    </p:spTree>
    <p:extLst>
      <p:ext uri="{BB962C8B-B14F-4D97-AF65-F5344CB8AC3E}">
        <p14:creationId xmlns:p14="http://schemas.microsoft.com/office/powerpoint/2010/main" val="24760641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Networks</a:t>
            </a:r>
            <a:endParaRPr lang="en-US" dirty="0"/>
          </a:p>
        </p:txBody>
      </p:sp>
      <p:sp>
        <p:nvSpPr>
          <p:cNvPr id="4" name="Oval 3"/>
          <p:cNvSpPr/>
          <p:nvPr/>
        </p:nvSpPr>
        <p:spPr>
          <a:xfrm>
            <a:off x="2745205" y="3540493"/>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278605" y="28194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3278605" y="43434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4016942" y="3579395"/>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69857" y="28194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746057" y="43434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5279457" y="3579395"/>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4018146" y="228600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4016942" y="4892040"/>
            <a:ext cx="533400" cy="533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p:cNvCxnSpPr/>
          <p:nvPr/>
        </p:nvCxnSpPr>
        <p:spPr>
          <a:xfrm flipH="1">
            <a:off x="3733889" y="2741285"/>
            <a:ext cx="362371" cy="156230"/>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11" idx="5"/>
            <a:endCxn id="8" idx="1"/>
          </p:cNvCxnSpPr>
          <p:nvPr/>
        </p:nvCxnSpPr>
        <p:spPr>
          <a:xfrm>
            <a:off x="4473431" y="2741285"/>
            <a:ext cx="274541" cy="156230"/>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8" idx="3"/>
            <a:endCxn id="7" idx="7"/>
          </p:cNvCxnSpPr>
          <p:nvPr/>
        </p:nvCxnSpPr>
        <p:spPr>
          <a:xfrm flipH="1">
            <a:off x="4472227" y="3274685"/>
            <a:ext cx="275745" cy="382825"/>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a:stCxn id="5" idx="5"/>
            <a:endCxn id="7" idx="1"/>
          </p:cNvCxnSpPr>
          <p:nvPr/>
        </p:nvCxnSpPr>
        <p:spPr>
          <a:xfrm>
            <a:off x="3733890" y="3274685"/>
            <a:ext cx="361167" cy="382825"/>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a:stCxn id="7" idx="2"/>
            <a:endCxn id="4" idx="6"/>
          </p:cNvCxnSpPr>
          <p:nvPr/>
        </p:nvCxnSpPr>
        <p:spPr>
          <a:xfrm flipH="1" flipV="1">
            <a:off x="3278605" y="3807193"/>
            <a:ext cx="738337" cy="38902"/>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a:stCxn id="6" idx="7"/>
            <a:endCxn id="7" idx="3"/>
          </p:cNvCxnSpPr>
          <p:nvPr/>
        </p:nvCxnSpPr>
        <p:spPr>
          <a:xfrm flipV="1">
            <a:off x="3733890" y="4034680"/>
            <a:ext cx="361167" cy="386835"/>
          </a:xfrm>
          <a:prstGeom prst="line">
            <a:avLst/>
          </a:prstGeom>
          <a:ln w="381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a:stCxn id="12" idx="0"/>
            <a:endCxn id="7" idx="4"/>
          </p:cNvCxnSpPr>
          <p:nvPr/>
        </p:nvCxnSpPr>
        <p:spPr>
          <a:xfrm flipV="1">
            <a:off x="4283642" y="4112795"/>
            <a:ext cx="0" cy="779245"/>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a:stCxn id="12" idx="7"/>
            <a:endCxn id="9" idx="3"/>
          </p:cNvCxnSpPr>
          <p:nvPr/>
        </p:nvCxnSpPr>
        <p:spPr>
          <a:xfrm flipV="1">
            <a:off x="4472227" y="4798685"/>
            <a:ext cx="351945" cy="17147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a:stCxn id="9" idx="7"/>
            <a:endCxn id="10" idx="3"/>
          </p:cNvCxnSpPr>
          <p:nvPr/>
        </p:nvCxnSpPr>
        <p:spPr>
          <a:xfrm flipV="1">
            <a:off x="5201342" y="4034680"/>
            <a:ext cx="156230" cy="386835"/>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a:stCxn id="10" idx="1"/>
            <a:endCxn id="8" idx="5"/>
          </p:cNvCxnSpPr>
          <p:nvPr/>
        </p:nvCxnSpPr>
        <p:spPr>
          <a:xfrm flipH="1" flipV="1">
            <a:off x="5125142" y="3274685"/>
            <a:ext cx="232430" cy="382825"/>
          </a:xfrm>
          <a:prstGeom prst="line">
            <a:avLst/>
          </a:prstGeom>
          <a:ln w="381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stCxn id="10" idx="2"/>
            <a:endCxn id="6" idx="6"/>
          </p:cNvCxnSpPr>
          <p:nvPr/>
        </p:nvCxnSpPr>
        <p:spPr>
          <a:xfrm flipH="1">
            <a:off x="3812005" y="3846095"/>
            <a:ext cx="1467452" cy="764005"/>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a:stCxn id="8" idx="4"/>
            <a:endCxn id="9" idx="0"/>
          </p:cNvCxnSpPr>
          <p:nvPr/>
        </p:nvCxnSpPr>
        <p:spPr>
          <a:xfrm>
            <a:off x="4936557" y="3352800"/>
            <a:ext cx="76200" cy="99060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a:stCxn id="9" idx="2"/>
            <a:endCxn id="4" idx="5"/>
          </p:cNvCxnSpPr>
          <p:nvPr/>
        </p:nvCxnSpPr>
        <p:spPr>
          <a:xfrm flipH="1" flipV="1">
            <a:off x="3200490" y="3995778"/>
            <a:ext cx="1545567" cy="614322"/>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a:stCxn id="8" idx="2"/>
            <a:endCxn id="4" idx="7"/>
          </p:cNvCxnSpPr>
          <p:nvPr/>
        </p:nvCxnSpPr>
        <p:spPr>
          <a:xfrm flipH="1">
            <a:off x="3200490" y="3086100"/>
            <a:ext cx="1469367" cy="532508"/>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a:stCxn id="5" idx="4"/>
            <a:endCxn id="6" idx="0"/>
          </p:cNvCxnSpPr>
          <p:nvPr/>
        </p:nvCxnSpPr>
        <p:spPr>
          <a:xfrm>
            <a:off x="3545305" y="3352800"/>
            <a:ext cx="0" cy="990600"/>
          </a:xfrm>
          <a:prstGeom prst="line">
            <a:avLst/>
          </a:prstGeom>
          <a:ln w="38100">
            <a:solidFill>
              <a:srgbClr val="92D050"/>
            </a:solidFill>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40306" y="2313929"/>
            <a:ext cx="849400" cy="369332"/>
          </a:xfrm>
          <a:prstGeom prst="rect">
            <a:avLst/>
          </a:prstGeom>
          <a:noFill/>
        </p:spPr>
        <p:txBody>
          <a:bodyPr wrap="none" rtlCol="0">
            <a:spAutoFit/>
          </a:bodyPr>
          <a:lstStyle/>
          <a:p>
            <a:r>
              <a:rPr lang="en-US" dirty="0" smtClean="0"/>
              <a:t>Strong </a:t>
            </a:r>
            <a:endParaRPr lang="en-US" dirty="0"/>
          </a:p>
        </p:txBody>
      </p:sp>
      <p:sp>
        <p:nvSpPr>
          <p:cNvPr id="61" name="TextBox 60"/>
          <p:cNvSpPr txBox="1"/>
          <p:nvPr/>
        </p:nvSpPr>
        <p:spPr>
          <a:xfrm>
            <a:off x="59355" y="2972595"/>
            <a:ext cx="764505" cy="369332"/>
          </a:xfrm>
          <a:prstGeom prst="rect">
            <a:avLst/>
          </a:prstGeom>
          <a:noFill/>
        </p:spPr>
        <p:txBody>
          <a:bodyPr wrap="none" rtlCol="0">
            <a:spAutoFit/>
          </a:bodyPr>
          <a:lstStyle/>
          <a:p>
            <a:r>
              <a:rPr lang="en-US" dirty="0" smtClean="0"/>
              <a:t>Weak </a:t>
            </a:r>
            <a:endParaRPr lang="en-US" dirty="0"/>
          </a:p>
        </p:txBody>
      </p:sp>
      <p:sp>
        <p:nvSpPr>
          <p:cNvPr id="62" name="TextBox 61"/>
          <p:cNvSpPr txBox="1"/>
          <p:nvPr/>
        </p:nvSpPr>
        <p:spPr>
          <a:xfrm>
            <a:off x="63366" y="3530066"/>
            <a:ext cx="1251112" cy="369332"/>
          </a:xfrm>
          <a:prstGeom prst="rect">
            <a:avLst/>
          </a:prstGeom>
          <a:noFill/>
        </p:spPr>
        <p:txBody>
          <a:bodyPr wrap="none" rtlCol="0">
            <a:spAutoFit/>
          </a:bodyPr>
          <a:lstStyle/>
          <a:p>
            <a:r>
              <a:rPr lang="en-US" dirty="0" smtClean="0"/>
              <a:t>Prohibitive </a:t>
            </a:r>
            <a:endParaRPr lang="en-US" dirty="0"/>
          </a:p>
        </p:txBody>
      </p:sp>
      <p:cxnSp>
        <p:nvCxnSpPr>
          <p:cNvPr id="64" name="Straight Connector 63"/>
          <p:cNvCxnSpPr/>
          <p:nvPr/>
        </p:nvCxnSpPr>
        <p:spPr>
          <a:xfrm>
            <a:off x="1455220" y="2564329"/>
            <a:ext cx="419100" cy="0"/>
          </a:xfrm>
          <a:prstGeom prst="line">
            <a:avLst/>
          </a:prstGeom>
          <a:ln w="76200">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1447800" y="3167688"/>
            <a:ext cx="419100" cy="0"/>
          </a:xfrm>
          <a:prstGeom prst="line">
            <a:avLst/>
          </a:prstGeom>
          <a:ln w="762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a:off x="1448001" y="3714732"/>
            <a:ext cx="419100" cy="0"/>
          </a:xfrm>
          <a:prstGeom prst="line">
            <a:avLst/>
          </a:prstGeom>
          <a:ln w="7620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3926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228600"/>
            <a:ext cx="6172200" cy="612775"/>
          </a:xfrm>
        </p:spPr>
        <p:txBody>
          <a:bodyPr>
            <a:normAutofit fontScale="90000"/>
          </a:bodyPr>
          <a:lstStyle/>
          <a:p>
            <a:r>
              <a:rPr lang="en-US" dirty="0" smtClean="0"/>
              <a:t>Skill-Stat Interaction</a:t>
            </a:r>
            <a:endParaRPr lang="en-US" dirty="0"/>
          </a:p>
        </p:txBody>
      </p:sp>
      <p:sp>
        <p:nvSpPr>
          <p:cNvPr id="4" name="Rectangle 3"/>
          <p:cNvSpPr/>
          <p:nvPr/>
        </p:nvSpPr>
        <p:spPr>
          <a:xfrm>
            <a:off x="1828800" y="2895600"/>
            <a:ext cx="1219200" cy="5791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Skill</a:t>
            </a:r>
          </a:p>
        </p:txBody>
      </p:sp>
      <p:sp>
        <p:nvSpPr>
          <p:cNvPr id="6" name="Rectangle 5"/>
          <p:cNvSpPr/>
          <p:nvPr/>
        </p:nvSpPr>
        <p:spPr>
          <a:xfrm>
            <a:off x="3657600" y="16002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Major Increase</a:t>
            </a:r>
          </a:p>
        </p:txBody>
      </p:sp>
      <p:sp>
        <p:nvSpPr>
          <p:cNvPr id="7" name="Rectangle 6"/>
          <p:cNvSpPr/>
          <p:nvPr/>
        </p:nvSpPr>
        <p:spPr>
          <a:xfrm>
            <a:off x="3657600" y="24384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Minor Increase</a:t>
            </a:r>
          </a:p>
        </p:txBody>
      </p:sp>
      <p:sp>
        <p:nvSpPr>
          <p:cNvPr id="8" name="Rectangle 7"/>
          <p:cNvSpPr/>
          <p:nvPr/>
        </p:nvSpPr>
        <p:spPr>
          <a:xfrm>
            <a:off x="3657600" y="34290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Major Decrease</a:t>
            </a:r>
          </a:p>
        </p:txBody>
      </p:sp>
      <p:sp>
        <p:nvSpPr>
          <p:cNvPr id="9" name="Rectangle 8"/>
          <p:cNvSpPr/>
          <p:nvPr/>
        </p:nvSpPr>
        <p:spPr>
          <a:xfrm>
            <a:off x="3657600" y="42672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Minor Decrease</a:t>
            </a:r>
          </a:p>
        </p:txBody>
      </p:sp>
      <p:sp>
        <p:nvSpPr>
          <p:cNvPr id="10" name="Rectangle 9"/>
          <p:cNvSpPr/>
          <p:nvPr/>
        </p:nvSpPr>
        <p:spPr>
          <a:xfrm>
            <a:off x="5867400" y="2819400"/>
            <a:ext cx="1295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Stats</a:t>
            </a:r>
          </a:p>
        </p:txBody>
      </p:sp>
      <p:cxnSp>
        <p:nvCxnSpPr>
          <p:cNvPr id="44" name="Curved Connector 43"/>
          <p:cNvCxnSpPr>
            <a:stCxn id="10" idx="3"/>
            <a:endCxn id="4" idx="1"/>
          </p:cNvCxnSpPr>
          <p:nvPr/>
        </p:nvCxnSpPr>
        <p:spPr>
          <a:xfrm flipH="1">
            <a:off x="1828800" y="3162300"/>
            <a:ext cx="5334000" cy="22860"/>
          </a:xfrm>
          <a:prstGeom prst="curvedConnector5">
            <a:avLst>
              <a:gd name="adj1" fmla="val -4286"/>
              <a:gd name="adj2" fmla="val 11752528"/>
              <a:gd name="adj3" fmla="val 104286"/>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8" name="Curved Connector 47"/>
          <p:cNvCxnSpPr>
            <a:stCxn id="4" idx="3"/>
            <a:endCxn id="6" idx="1"/>
          </p:cNvCxnSpPr>
          <p:nvPr/>
        </p:nvCxnSpPr>
        <p:spPr>
          <a:xfrm flipV="1">
            <a:off x="3048000" y="1866900"/>
            <a:ext cx="609600" cy="131826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Curved Connector 50"/>
          <p:cNvCxnSpPr>
            <a:stCxn id="4" idx="3"/>
            <a:endCxn id="7" idx="1"/>
          </p:cNvCxnSpPr>
          <p:nvPr/>
        </p:nvCxnSpPr>
        <p:spPr>
          <a:xfrm flipV="1">
            <a:off x="3048000" y="2705100"/>
            <a:ext cx="609600" cy="48006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Curved Connector 52"/>
          <p:cNvCxnSpPr>
            <a:stCxn id="4" idx="3"/>
            <a:endCxn id="8" idx="1"/>
          </p:cNvCxnSpPr>
          <p:nvPr/>
        </p:nvCxnSpPr>
        <p:spPr>
          <a:xfrm>
            <a:off x="3048000" y="3185160"/>
            <a:ext cx="609600" cy="51054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5" name="Curved Connector 54"/>
          <p:cNvCxnSpPr>
            <a:stCxn id="4" idx="3"/>
            <a:endCxn id="9" idx="1"/>
          </p:cNvCxnSpPr>
          <p:nvPr/>
        </p:nvCxnSpPr>
        <p:spPr>
          <a:xfrm>
            <a:off x="3048000" y="3185160"/>
            <a:ext cx="609600" cy="134874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7" name="Curved Connector 56"/>
          <p:cNvCxnSpPr>
            <a:stCxn id="6" idx="3"/>
            <a:endCxn id="10" idx="1"/>
          </p:cNvCxnSpPr>
          <p:nvPr/>
        </p:nvCxnSpPr>
        <p:spPr>
          <a:xfrm>
            <a:off x="5029200" y="1866900"/>
            <a:ext cx="838200" cy="12954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9" name="Curved Connector 58"/>
          <p:cNvCxnSpPr>
            <a:stCxn id="7" idx="3"/>
            <a:endCxn id="10" idx="1"/>
          </p:cNvCxnSpPr>
          <p:nvPr/>
        </p:nvCxnSpPr>
        <p:spPr>
          <a:xfrm>
            <a:off x="5029200" y="2705100"/>
            <a:ext cx="838200" cy="4572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Curved Connector 60"/>
          <p:cNvCxnSpPr>
            <a:stCxn id="8" idx="3"/>
            <a:endCxn id="10" idx="1"/>
          </p:cNvCxnSpPr>
          <p:nvPr/>
        </p:nvCxnSpPr>
        <p:spPr>
          <a:xfrm flipV="1">
            <a:off x="5029200" y="3162300"/>
            <a:ext cx="838200" cy="5334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Curved Connector 62"/>
          <p:cNvCxnSpPr>
            <a:stCxn id="9" idx="3"/>
            <a:endCxn id="10" idx="1"/>
          </p:cNvCxnSpPr>
          <p:nvPr/>
        </p:nvCxnSpPr>
        <p:spPr>
          <a:xfrm flipV="1">
            <a:off x="5029200" y="3162300"/>
            <a:ext cx="838200" cy="13716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TextBox 63"/>
          <p:cNvSpPr txBox="1"/>
          <p:nvPr/>
        </p:nvSpPr>
        <p:spPr>
          <a:xfrm>
            <a:off x="1905000" y="6324600"/>
            <a:ext cx="5272982" cy="369332"/>
          </a:xfrm>
          <a:prstGeom prst="rect">
            <a:avLst/>
          </a:prstGeom>
          <a:noFill/>
        </p:spPr>
        <p:txBody>
          <a:bodyPr wrap="none" rtlCol="0">
            <a:spAutoFit/>
          </a:bodyPr>
          <a:lstStyle/>
          <a:p>
            <a:r>
              <a:rPr lang="en-US" dirty="0" smtClean="0"/>
              <a:t>Skills Build/Destroy Stats, Stats Enhance Skill Efficiency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228600"/>
            <a:ext cx="6172200" cy="612775"/>
          </a:xfrm>
        </p:spPr>
        <p:txBody>
          <a:bodyPr>
            <a:normAutofit fontScale="90000"/>
          </a:bodyPr>
          <a:lstStyle/>
          <a:p>
            <a:r>
              <a:rPr lang="en-US" dirty="0" smtClean="0"/>
              <a:t>Skill-Stat Interaction</a:t>
            </a:r>
            <a:endParaRPr lang="en-US" dirty="0"/>
          </a:p>
        </p:txBody>
      </p:sp>
      <p:sp>
        <p:nvSpPr>
          <p:cNvPr id="4" name="Rectangle 3"/>
          <p:cNvSpPr/>
          <p:nvPr/>
        </p:nvSpPr>
        <p:spPr>
          <a:xfrm>
            <a:off x="1828800" y="2895600"/>
            <a:ext cx="1219200" cy="5791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Skill</a:t>
            </a:r>
          </a:p>
        </p:txBody>
      </p:sp>
      <p:sp>
        <p:nvSpPr>
          <p:cNvPr id="6" name="Rectangle 5"/>
          <p:cNvSpPr/>
          <p:nvPr/>
        </p:nvSpPr>
        <p:spPr>
          <a:xfrm>
            <a:off x="3657600" y="16002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Major Enhancement</a:t>
            </a:r>
          </a:p>
        </p:txBody>
      </p:sp>
      <p:sp>
        <p:nvSpPr>
          <p:cNvPr id="7" name="Rectangle 6"/>
          <p:cNvSpPr/>
          <p:nvPr/>
        </p:nvSpPr>
        <p:spPr>
          <a:xfrm>
            <a:off x="3657600" y="24384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Minor Enhancement</a:t>
            </a:r>
          </a:p>
        </p:txBody>
      </p:sp>
      <p:sp>
        <p:nvSpPr>
          <p:cNvPr id="8" name="Rectangle 7"/>
          <p:cNvSpPr/>
          <p:nvPr/>
        </p:nvSpPr>
        <p:spPr>
          <a:xfrm>
            <a:off x="3657600" y="34290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Major Inhibition</a:t>
            </a:r>
          </a:p>
        </p:txBody>
      </p:sp>
      <p:sp>
        <p:nvSpPr>
          <p:cNvPr id="9" name="Rectangle 8"/>
          <p:cNvSpPr/>
          <p:nvPr/>
        </p:nvSpPr>
        <p:spPr>
          <a:xfrm>
            <a:off x="3657600" y="4267200"/>
            <a:ext cx="13716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Minor Inhibition</a:t>
            </a:r>
          </a:p>
        </p:txBody>
      </p:sp>
      <p:sp>
        <p:nvSpPr>
          <p:cNvPr id="10" name="Rectangle 9"/>
          <p:cNvSpPr/>
          <p:nvPr/>
        </p:nvSpPr>
        <p:spPr>
          <a:xfrm>
            <a:off x="5867400" y="2819400"/>
            <a:ext cx="12954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Skill</a:t>
            </a:r>
          </a:p>
        </p:txBody>
      </p:sp>
      <p:cxnSp>
        <p:nvCxnSpPr>
          <p:cNvPr id="19" name="Curved Connector 18"/>
          <p:cNvCxnSpPr>
            <a:stCxn id="4" idx="3"/>
            <a:endCxn id="6" idx="1"/>
          </p:cNvCxnSpPr>
          <p:nvPr/>
        </p:nvCxnSpPr>
        <p:spPr>
          <a:xfrm flipV="1">
            <a:off x="3048000" y="1866900"/>
            <a:ext cx="609600" cy="131826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1" name="Curved Connector 20"/>
          <p:cNvCxnSpPr>
            <a:stCxn id="4" idx="3"/>
            <a:endCxn id="7" idx="1"/>
          </p:cNvCxnSpPr>
          <p:nvPr/>
        </p:nvCxnSpPr>
        <p:spPr>
          <a:xfrm flipV="1">
            <a:off x="3048000" y="2705100"/>
            <a:ext cx="609600" cy="48006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Curved Connector 22"/>
          <p:cNvCxnSpPr>
            <a:stCxn id="4" idx="3"/>
            <a:endCxn id="8" idx="1"/>
          </p:cNvCxnSpPr>
          <p:nvPr/>
        </p:nvCxnSpPr>
        <p:spPr>
          <a:xfrm>
            <a:off x="3048000" y="3185160"/>
            <a:ext cx="609600" cy="51054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5" name="Curved Connector 24"/>
          <p:cNvCxnSpPr>
            <a:stCxn id="4" idx="3"/>
            <a:endCxn id="9" idx="1"/>
          </p:cNvCxnSpPr>
          <p:nvPr/>
        </p:nvCxnSpPr>
        <p:spPr>
          <a:xfrm>
            <a:off x="3048000" y="3185160"/>
            <a:ext cx="609600" cy="134874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7" name="Curved Connector 26"/>
          <p:cNvCxnSpPr>
            <a:stCxn id="6" idx="3"/>
            <a:endCxn id="10" idx="1"/>
          </p:cNvCxnSpPr>
          <p:nvPr/>
        </p:nvCxnSpPr>
        <p:spPr>
          <a:xfrm>
            <a:off x="5029200" y="1866900"/>
            <a:ext cx="838200" cy="129540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Curved Connector 28"/>
          <p:cNvCxnSpPr>
            <a:stCxn id="7" idx="3"/>
            <a:endCxn id="10" idx="1"/>
          </p:cNvCxnSpPr>
          <p:nvPr/>
        </p:nvCxnSpPr>
        <p:spPr>
          <a:xfrm>
            <a:off x="5029200" y="2705100"/>
            <a:ext cx="838200" cy="45720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1" name="Curved Connector 30"/>
          <p:cNvCxnSpPr>
            <a:stCxn id="8" idx="3"/>
            <a:endCxn id="10" idx="1"/>
          </p:cNvCxnSpPr>
          <p:nvPr/>
        </p:nvCxnSpPr>
        <p:spPr>
          <a:xfrm flipV="1">
            <a:off x="5029200" y="3162300"/>
            <a:ext cx="838200" cy="53340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Curved Connector 32"/>
          <p:cNvCxnSpPr>
            <a:stCxn id="9" idx="3"/>
            <a:endCxn id="10" idx="1"/>
          </p:cNvCxnSpPr>
          <p:nvPr/>
        </p:nvCxnSpPr>
        <p:spPr>
          <a:xfrm flipV="1">
            <a:off x="5029200" y="3162300"/>
            <a:ext cx="838200" cy="1371600"/>
          </a:xfrm>
          <a:prstGeom prst="curved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34" name="TextBox 33"/>
          <p:cNvSpPr txBox="1"/>
          <p:nvPr/>
        </p:nvSpPr>
        <p:spPr>
          <a:xfrm>
            <a:off x="2133600" y="5943600"/>
            <a:ext cx="4771563" cy="369332"/>
          </a:xfrm>
          <a:prstGeom prst="rect">
            <a:avLst/>
          </a:prstGeom>
          <a:noFill/>
        </p:spPr>
        <p:txBody>
          <a:bodyPr wrap="none" rtlCol="0">
            <a:spAutoFit/>
          </a:bodyPr>
          <a:lstStyle/>
          <a:p>
            <a:r>
              <a:rPr lang="en-US" dirty="0" smtClean="0"/>
              <a:t>Skills Reinforce or Inhibit </a:t>
            </a:r>
            <a:r>
              <a:rPr lang="en-US" dirty="0"/>
              <a:t>E</a:t>
            </a:r>
            <a:r>
              <a:rPr lang="en-US" dirty="0" smtClean="0"/>
              <a:t>ach </a:t>
            </a:r>
            <a:r>
              <a:rPr lang="en-US" dirty="0"/>
              <a:t>O</a:t>
            </a:r>
            <a:r>
              <a:rPr lang="en-US" dirty="0" smtClean="0"/>
              <a:t>ther Reciprocally</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81000" y="228600"/>
            <a:ext cx="8229600" cy="1143000"/>
          </a:xfrm>
        </p:spPr>
        <p:txBody>
          <a:bodyPr/>
          <a:lstStyle/>
          <a:p>
            <a:r>
              <a:rPr lang="en-US" dirty="0" smtClean="0"/>
              <a:t>NPC Roles</a:t>
            </a:r>
            <a:endParaRPr lang="en-US" dirty="0"/>
          </a:p>
        </p:txBody>
      </p:sp>
      <p:sp>
        <p:nvSpPr>
          <p:cNvPr id="6" name="Rectangle 5"/>
          <p:cNvSpPr/>
          <p:nvPr/>
        </p:nvSpPr>
        <p:spPr>
          <a:xfrm>
            <a:off x="5562600" y="2971800"/>
            <a:ext cx="14478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smtClean="0"/>
              <a:t>NPC</a:t>
            </a:r>
            <a:endParaRPr lang="en-US" sz="2400" dirty="0"/>
          </a:p>
        </p:txBody>
      </p:sp>
      <p:sp>
        <p:nvSpPr>
          <p:cNvPr id="7" name="Rectangle 6"/>
          <p:cNvSpPr/>
          <p:nvPr/>
        </p:nvSpPr>
        <p:spPr>
          <a:xfrm>
            <a:off x="3200400" y="1828800"/>
            <a:ext cx="1371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Personality</a:t>
            </a:r>
            <a:endParaRPr lang="en-US" dirty="0"/>
          </a:p>
        </p:txBody>
      </p:sp>
      <p:sp>
        <p:nvSpPr>
          <p:cNvPr id="8" name="Rectangle 7"/>
          <p:cNvSpPr/>
          <p:nvPr/>
        </p:nvSpPr>
        <p:spPr>
          <a:xfrm>
            <a:off x="3200400" y="2438400"/>
            <a:ext cx="1371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Job</a:t>
            </a:r>
            <a:endParaRPr lang="en-US" dirty="0"/>
          </a:p>
        </p:txBody>
      </p:sp>
      <p:sp>
        <p:nvSpPr>
          <p:cNvPr id="9" name="Rectangle 8"/>
          <p:cNvSpPr/>
          <p:nvPr/>
        </p:nvSpPr>
        <p:spPr>
          <a:xfrm>
            <a:off x="3200400" y="3048000"/>
            <a:ext cx="1371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Class</a:t>
            </a:r>
            <a:endParaRPr lang="en-US" dirty="0"/>
          </a:p>
        </p:txBody>
      </p:sp>
      <p:sp>
        <p:nvSpPr>
          <p:cNvPr id="10" name="Rectangle 9"/>
          <p:cNvSpPr/>
          <p:nvPr/>
        </p:nvSpPr>
        <p:spPr>
          <a:xfrm>
            <a:off x="3200400" y="3733800"/>
            <a:ext cx="1371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Background</a:t>
            </a:r>
            <a:endParaRPr lang="en-US" dirty="0"/>
          </a:p>
        </p:txBody>
      </p:sp>
      <p:sp>
        <p:nvSpPr>
          <p:cNvPr id="11" name="Rectangle 10"/>
          <p:cNvSpPr/>
          <p:nvPr/>
        </p:nvSpPr>
        <p:spPr>
          <a:xfrm>
            <a:off x="3200400" y="4343400"/>
            <a:ext cx="13716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Race</a:t>
            </a:r>
            <a:endParaRPr lang="en-US" dirty="0"/>
          </a:p>
        </p:txBody>
      </p:sp>
      <p:sp>
        <p:nvSpPr>
          <p:cNvPr id="12" name="Rectangle 11"/>
          <p:cNvSpPr/>
          <p:nvPr/>
        </p:nvSpPr>
        <p:spPr>
          <a:xfrm>
            <a:off x="3200400" y="5029200"/>
            <a:ext cx="13716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Factions</a:t>
            </a:r>
            <a:endParaRPr lang="en-US" dirty="0"/>
          </a:p>
        </p:txBody>
      </p:sp>
      <p:cxnSp>
        <p:nvCxnSpPr>
          <p:cNvPr id="14" name="Curved Connector 13"/>
          <p:cNvCxnSpPr>
            <a:stCxn id="7" idx="3"/>
            <a:endCxn id="6" idx="1"/>
          </p:cNvCxnSpPr>
          <p:nvPr/>
        </p:nvCxnSpPr>
        <p:spPr>
          <a:xfrm>
            <a:off x="4572000" y="1981200"/>
            <a:ext cx="990600" cy="17145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Curved Connector 15"/>
          <p:cNvCxnSpPr>
            <a:stCxn id="8" idx="3"/>
            <a:endCxn id="6" idx="1"/>
          </p:cNvCxnSpPr>
          <p:nvPr/>
        </p:nvCxnSpPr>
        <p:spPr>
          <a:xfrm>
            <a:off x="4572000" y="2590800"/>
            <a:ext cx="990600" cy="11049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Curved Connector 17"/>
          <p:cNvCxnSpPr>
            <a:stCxn id="9" idx="3"/>
            <a:endCxn id="6" idx="1"/>
          </p:cNvCxnSpPr>
          <p:nvPr/>
        </p:nvCxnSpPr>
        <p:spPr>
          <a:xfrm>
            <a:off x="4572000" y="3200400"/>
            <a:ext cx="990600" cy="4953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0" name="Curved Connector 19"/>
          <p:cNvCxnSpPr>
            <a:stCxn id="10" idx="3"/>
            <a:endCxn id="6" idx="1"/>
          </p:cNvCxnSpPr>
          <p:nvPr/>
        </p:nvCxnSpPr>
        <p:spPr>
          <a:xfrm flipV="1">
            <a:off x="4572000" y="3695700"/>
            <a:ext cx="990600" cy="1905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Curved Connector 21"/>
          <p:cNvCxnSpPr>
            <a:stCxn id="11" idx="3"/>
            <a:endCxn id="6" idx="1"/>
          </p:cNvCxnSpPr>
          <p:nvPr/>
        </p:nvCxnSpPr>
        <p:spPr>
          <a:xfrm flipV="1">
            <a:off x="4572000" y="3695700"/>
            <a:ext cx="990600" cy="8382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Curved Connector 23"/>
          <p:cNvCxnSpPr>
            <a:stCxn id="12" idx="3"/>
            <a:endCxn id="6" idx="1"/>
          </p:cNvCxnSpPr>
          <p:nvPr/>
        </p:nvCxnSpPr>
        <p:spPr>
          <a:xfrm flipV="1">
            <a:off x="4572000" y="3695700"/>
            <a:ext cx="990600" cy="14859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43" name="Rectangle 42"/>
          <p:cNvSpPr/>
          <p:nvPr/>
        </p:nvSpPr>
        <p:spPr>
          <a:xfrm>
            <a:off x="533400" y="3962400"/>
            <a:ext cx="16764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Civilization Requirements</a:t>
            </a:r>
            <a:endParaRPr lang="en-US" dirty="0"/>
          </a:p>
        </p:txBody>
      </p:sp>
      <p:cxnSp>
        <p:nvCxnSpPr>
          <p:cNvPr id="47" name="Curved Connector 46"/>
          <p:cNvCxnSpPr>
            <a:stCxn id="43" idx="3"/>
            <a:endCxn id="8" idx="1"/>
          </p:cNvCxnSpPr>
          <p:nvPr/>
        </p:nvCxnSpPr>
        <p:spPr>
          <a:xfrm flipV="1">
            <a:off x="2209800" y="2590800"/>
            <a:ext cx="990600" cy="19050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9" name="Curved Connector 48"/>
          <p:cNvCxnSpPr>
            <a:stCxn id="43" idx="3"/>
            <a:endCxn id="12" idx="1"/>
          </p:cNvCxnSpPr>
          <p:nvPr/>
        </p:nvCxnSpPr>
        <p:spPr>
          <a:xfrm>
            <a:off x="2209800" y="4495800"/>
            <a:ext cx="990600" cy="6858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1" name="Curved Connector 50"/>
          <p:cNvCxnSpPr>
            <a:stCxn id="43" idx="3"/>
            <a:endCxn id="11" idx="1"/>
          </p:cNvCxnSpPr>
          <p:nvPr/>
        </p:nvCxnSpPr>
        <p:spPr>
          <a:xfrm>
            <a:off x="2209800" y="4495800"/>
            <a:ext cx="990600" cy="381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Curved Connector 52"/>
          <p:cNvCxnSpPr>
            <a:stCxn id="43" idx="3"/>
            <a:endCxn id="9" idx="1"/>
          </p:cNvCxnSpPr>
          <p:nvPr/>
        </p:nvCxnSpPr>
        <p:spPr>
          <a:xfrm flipV="1">
            <a:off x="2209800" y="3200400"/>
            <a:ext cx="990600" cy="12954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54" name="Rectangle 53"/>
          <p:cNvSpPr/>
          <p:nvPr/>
        </p:nvSpPr>
        <p:spPr>
          <a:xfrm>
            <a:off x="457200" y="2209800"/>
            <a:ext cx="1676400" cy="1066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Predecessor</a:t>
            </a:r>
            <a:endParaRPr lang="en-US" dirty="0"/>
          </a:p>
        </p:txBody>
      </p:sp>
      <p:cxnSp>
        <p:nvCxnSpPr>
          <p:cNvPr id="56" name="Curved Connector 55"/>
          <p:cNvCxnSpPr>
            <a:stCxn id="54" idx="3"/>
            <a:endCxn id="8" idx="1"/>
          </p:cNvCxnSpPr>
          <p:nvPr/>
        </p:nvCxnSpPr>
        <p:spPr>
          <a:xfrm flipV="1">
            <a:off x="2133600" y="2590800"/>
            <a:ext cx="1066800" cy="1524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Curved Connector 57"/>
          <p:cNvCxnSpPr>
            <a:stCxn id="54" idx="3"/>
            <a:endCxn id="9" idx="1"/>
          </p:cNvCxnSpPr>
          <p:nvPr/>
        </p:nvCxnSpPr>
        <p:spPr>
          <a:xfrm>
            <a:off x="2133600" y="2743200"/>
            <a:ext cx="1066800" cy="4572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Curved Connector 59"/>
          <p:cNvCxnSpPr>
            <a:stCxn id="54" idx="3"/>
            <a:endCxn id="10" idx="1"/>
          </p:cNvCxnSpPr>
          <p:nvPr/>
        </p:nvCxnSpPr>
        <p:spPr>
          <a:xfrm>
            <a:off x="2133600" y="2743200"/>
            <a:ext cx="1066800" cy="11430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Curved Connector 61"/>
          <p:cNvCxnSpPr>
            <a:stCxn id="54" idx="3"/>
            <a:endCxn id="12" idx="1"/>
          </p:cNvCxnSpPr>
          <p:nvPr/>
        </p:nvCxnSpPr>
        <p:spPr>
          <a:xfrm>
            <a:off x="2133600" y="2743200"/>
            <a:ext cx="1066800" cy="243840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944562"/>
          </a:xfrm>
        </p:spPr>
        <p:txBody>
          <a:bodyPr/>
          <a:lstStyle/>
          <a:p>
            <a:r>
              <a:rPr lang="en-US" dirty="0" smtClean="0"/>
              <a:t>Dynamic Quests</a:t>
            </a:r>
            <a:endParaRPr lang="en-US" dirty="0"/>
          </a:p>
        </p:txBody>
      </p:sp>
      <p:sp>
        <p:nvSpPr>
          <p:cNvPr id="4" name="Rectangle 3"/>
          <p:cNvSpPr/>
          <p:nvPr/>
        </p:nvSpPr>
        <p:spPr>
          <a:xfrm>
            <a:off x="914400" y="1600200"/>
            <a:ext cx="1828800" cy="975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Civilization/NPC Requirements</a:t>
            </a:r>
            <a:endParaRPr lang="en-US" dirty="0"/>
          </a:p>
        </p:txBody>
      </p:sp>
      <p:sp>
        <p:nvSpPr>
          <p:cNvPr id="5" name="Rectangle 4"/>
          <p:cNvSpPr/>
          <p:nvPr/>
        </p:nvSpPr>
        <p:spPr>
          <a:xfrm>
            <a:off x="4800600" y="3429000"/>
            <a:ext cx="1828800" cy="594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Player Action</a:t>
            </a:r>
            <a:endParaRPr lang="en-US" dirty="0"/>
          </a:p>
        </p:txBody>
      </p:sp>
      <p:sp>
        <p:nvSpPr>
          <p:cNvPr id="6" name="TextBox 5"/>
          <p:cNvSpPr txBox="1"/>
          <p:nvPr/>
        </p:nvSpPr>
        <p:spPr>
          <a:xfrm>
            <a:off x="3581400" y="1143000"/>
            <a:ext cx="1613583" cy="369332"/>
          </a:xfrm>
          <a:prstGeom prst="rect">
            <a:avLst/>
          </a:prstGeom>
          <a:noFill/>
        </p:spPr>
        <p:txBody>
          <a:bodyPr wrap="none" rtlCol="0">
            <a:spAutoFit/>
          </a:bodyPr>
          <a:lstStyle/>
          <a:p>
            <a:r>
              <a:rPr lang="en-US" dirty="0" smtClean="0"/>
              <a:t>Generic Quests</a:t>
            </a:r>
            <a:endParaRPr lang="en-US" dirty="0"/>
          </a:p>
        </p:txBody>
      </p:sp>
      <p:sp>
        <p:nvSpPr>
          <p:cNvPr id="7" name="Rectangle 6"/>
          <p:cNvSpPr/>
          <p:nvPr/>
        </p:nvSpPr>
        <p:spPr>
          <a:xfrm>
            <a:off x="2362200" y="3962400"/>
            <a:ext cx="1422400" cy="594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Quest Generated</a:t>
            </a:r>
            <a:endParaRPr lang="en-US" dirty="0"/>
          </a:p>
        </p:txBody>
      </p:sp>
      <p:sp>
        <p:nvSpPr>
          <p:cNvPr id="14" name="Rectangle 13"/>
          <p:cNvSpPr/>
          <p:nvPr/>
        </p:nvSpPr>
        <p:spPr>
          <a:xfrm>
            <a:off x="7239000" y="3352800"/>
            <a:ext cx="1473200" cy="5943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Quest Taken</a:t>
            </a:r>
            <a:endParaRPr lang="en-US" dirty="0"/>
          </a:p>
        </p:txBody>
      </p:sp>
      <p:sp>
        <p:nvSpPr>
          <p:cNvPr id="17" name="Rectangle 16"/>
          <p:cNvSpPr/>
          <p:nvPr/>
        </p:nvSpPr>
        <p:spPr>
          <a:xfrm>
            <a:off x="6172200" y="2194560"/>
            <a:ext cx="15240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Completed</a:t>
            </a:r>
            <a:endParaRPr lang="en-US" dirty="0"/>
          </a:p>
        </p:txBody>
      </p:sp>
      <p:sp>
        <p:nvSpPr>
          <p:cNvPr id="18" name="Rectangle 17"/>
          <p:cNvSpPr/>
          <p:nvPr/>
        </p:nvSpPr>
        <p:spPr>
          <a:xfrm>
            <a:off x="6172200" y="4632960"/>
            <a:ext cx="1473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Not Completed</a:t>
            </a:r>
            <a:endParaRPr lang="en-US" dirty="0"/>
          </a:p>
        </p:txBody>
      </p:sp>
      <p:cxnSp>
        <p:nvCxnSpPr>
          <p:cNvPr id="20" name="Elbow Connector 19"/>
          <p:cNvCxnSpPr>
            <a:stCxn id="17" idx="1"/>
            <a:endCxn id="4" idx="3"/>
          </p:cNvCxnSpPr>
          <p:nvPr/>
        </p:nvCxnSpPr>
        <p:spPr>
          <a:xfrm rot="10800000">
            <a:off x="2743200" y="2087880"/>
            <a:ext cx="3429000" cy="335280"/>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6" name="Shape 25"/>
          <p:cNvCxnSpPr>
            <a:stCxn id="17" idx="1"/>
            <a:endCxn id="7" idx="0"/>
          </p:cNvCxnSpPr>
          <p:nvPr/>
        </p:nvCxnSpPr>
        <p:spPr>
          <a:xfrm rot="10800000" flipV="1">
            <a:off x="3073400" y="2423160"/>
            <a:ext cx="3098800" cy="1539240"/>
          </a:xfrm>
          <a:prstGeom prst="bentConnector2">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4" name="Shape 33"/>
          <p:cNvCxnSpPr>
            <a:stCxn id="18" idx="1"/>
            <a:endCxn id="7" idx="2"/>
          </p:cNvCxnSpPr>
          <p:nvPr/>
        </p:nvCxnSpPr>
        <p:spPr>
          <a:xfrm rot="10800000">
            <a:off x="3073400" y="4556760"/>
            <a:ext cx="3098800" cy="3048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6" name="Shape 35"/>
          <p:cNvCxnSpPr>
            <a:stCxn id="18" idx="2"/>
            <a:endCxn id="4" idx="1"/>
          </p:cNvCxnSpPr>
          <p:nvPr/>
        </p:nvCxnSpPr>
        <p:spPr>
          <a:xfrm rot="5400000" flipH="1">
            <a:off x="2410460" y="591820"/>
            <a:ext cx="3002280" cy="5994400"/>
          </a:xfrm>
          <a:prstGeom prst="bentConnector4">
            <a:avLst>
              <a:gd name="adj1" fmla="val -7614"/>
              <a:gd name="adj2" fmla="val 103814"/>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56" name="Shape 55"/>
          <p:cNvCxnSpPr>
            <a:stCxn id="7" idx="3"/>
            <a:endCxn id="5" idx="2"/>
          </p:cNvCxnSpPr>
          <p:nvPr/>
        </p:nvCxnSpPr>
        <p:spPr>
          <a:xfrm flipV="1">
            <a:off x="3784600" y="4023360"/>
            <a:ext cx="1930400" cy="23622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8" name="Elbow Connector 57"/>
          <p:cNvCxnSpPr>
            <a:stCxn id="5" idx="3"/>
            <a:endCxn id="14" idx="1"/>
          </p:cNvCxnSpPr>
          <p:nvPr/>
        </p:nvCxnSpPr>
        <p:spPr>
          <a:xfrm flipV="1">
            <a:off x="6629400" y="3649980"/>
            <a:ext cx="609600" cy="762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0" name="Elbow Connector 59"/>
          <p:cNvCxnSpPr>
            <a:stCxn id="14" idx="0"/>
            <a:endCxn id="5" idx="0"/>
          </p:cNvCxnSpPr>
          <p:nvPr/>
        </p:nvCxnSpPr>
        <p:spPr>
          <a:xfrm rot="16200000" flipH="1" flipV="1">
            <a:off x="6807200" y="2260600"/>
            <a:ext cx="76200" cy="2260600"/>
          </a:xfrm>
          <a:prstGeom prst="bentConnector3">
            <a:avLst>
              <a:gd name="adj1" fmla="val -30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72" name="Elbow Connector 71"/>
          <p:cNvCxnSpPr>
            <a:stCxn id="5" idx="2"/>
            <a:endCxn id="18" idx="0"/>
          </p:cNvCxnSpPr>
          <p:nvPr/>
        </p:nvCxnSpPr>
        <p:spPr>
          <a:xfrm rot="16200000" flipH="1">
            <a:off x="6007100" y="3731260"/>
            <a:ext cx="609600" cy="11938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4" name="Elbow Connector 73"/>
          <p:cNvCxnSpPr>
            <a:stCxn id="5" idx="0"/>
            <a:endCxn id="17" idx="2"/>
          </p:cNvCxnSpPr>
          <p:nvPr/>
        </p:nvCxnSpPr>
        <p:spPr>
          <a:xfrm rot="5400000" flipH="1" flipV="1">
            <a:off x="5935980" y="2430780"/>
            <a:ext cx="777240" cy="12192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Shape 75"/>
          <p:cNvCxnSpPr>
            <a:stCxn id="4" idx="2"/>
            <a:endCxn id="7" idx="1"/>
          </p:cNvCxnSpPr>
          <p:nvPr/>
        </p:nvCxnSpPr>
        <p:spPr>
          <a:xfrm rot="16200000" flipH="1">
            <a:off x="1253490" y="3150870"/>
            <a:ext cx="1684020" cy="533400"/>
          </a:xfrm>
          <a:prstGeom prst="bentConnector2">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Story Quests</a:t>
            </a:r>
            <a:endParaRPr lang="en-US" dirty="0"/>
          </a:p>
        </p:txBody>
      </p:sp>
      <p:sp>
        <p:nvSpPr>
          <p:cNvPr id="4" name="Rectangle 3"/>
          <p:cNvSpPr/>
          <p:nvPr/>
        </p:nvSpPr>
        <p:spPr>
          <a:xfrm>
            <a:off x="1143000" y="2667000"/>
            <a:ext cx="829056" cy="2110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Faction</a:t>
            </a:r>
            <a:r>
              <a:rPr lang="en-US" dirty="0" smtClean="0"/>
              <a:t> </a:t>
            </a:r>
            <a:r>
              <a:rPr lang="en-US" sz="1200" dirty="0" smtClean="0"/>
              <a:t>1</a:t>
            </a:r>
            <a:endParaRPr lang="en-US" sz="1200" dirty="0"/>
          </a:p>
        </p:txBody>
      </p:sp>
      <p:sp>
        <p:nvSpPr>
          <p:cNvPr id="5" name="Rectangle 4"/>
          <p:cNvSpPr/>
          <p:nvPr/>
        </p:nvSpPr>
        <p:spPr>
          <a:xfrm>
            <a:off x="1143000" y="3505200"/>
            <a:ext cx="829056" cy="24618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Faction 2</a:t>
            </a:r>
          </a:p>
        </p:txBody>
      </p:sp>
      <p:sp>
        <p:nvSpPr>
          <p:cNvPr id="6" name="Rectangle 5"/>
          <p:cNvSpPr/>
          <p:nvPr/>
        </p:nvSpPr>
        <p:spPr>
          <a:xfrm>
            <a:off x="1219200" y="4437184"/>
            <a:ext cx="880872" cy="2110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Faction n</a:t>
            </a:r>
            <a:endParaRPr lang="en-US" sz="1200" dirty="0"/>
          </a:p>
        </p:txBody>
      </p:sp>
      <p:sp>
        <p:nvSpPr>
          <p:cNvPr id="7" name="Rectangle 6"/>
          <p:cNvSpPr/>
          <p:nvPr/>
        </p:nvSpPr>
        <p:spPr>
          <a:xfrm>
            <a:off x="3124200" y="3429000"/>
            <a:ext cx="1139952"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Goal</a:t>
            </a:r>
            <a:endParaRPr lang="en-US" dirty="0"/>
          </a:p>
        </p:txBody>
      </p:sp>
      <p:cxnSp>
        <p:nvCxnSpPr>
          <p:cNvPr id="9" name="Elbow Connector 8"/>
          <p:cNvCxnSpPr>
            <a:stCxn id="6" idx="3"/>
            <a:endCxn id="7" idx="1"/>
          </p:cNvCxnSpPr>
          <p:nvPr/>
        </p:nvCxnSpPr>
        <p:spPr>
          <a:xfrm flipV="1">
            <a:off x="2100072" y="3657600"/>
            <a:ext cx="1024128" cy="885092"/>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1" name="Elbow Connector 10"/>
          <p:cNvCxnSpPr>
            <a:stCxn id="4" idx="3"/>
          </p:cNvCxnSpPr>
          <p:nvPr/>
        </p:nvCxnSpPr>
        <p:spPr>
          <a:xfrm>
            <a:off x="1972056" y="2772508"/>
            <a:ext cx="1533144" cy="943708"/>
          </a:xfrm>
          <a:prstGeom prst="bentConnector3">
            <a:avLst>
              <a:gd name="adj1" fmla="val 41134"/>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5" idx="3"/>
            <a:endCxn id="7" idx="1"/>
          </p:cNvCxnSpPr>
          <p:nvPr/>
        </p:nvCxnSpPr>
        <p:spPr>
          <a:xfrm>
            <a:off x="1972056" y="3628293"/>
            <a:ext cx="1152144" cy="2930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5715000" y="3429000"/>
            <a:ext cx="12954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Player Action</a:t>
            </a:r>
            <a:endParaRPr lang="en-US" dirty="0"/>
          </a:p>
        </p:txBody>
      </p:sp>
      <p:cxnSp>
        <p:nvCxnSpPr>
          <p:cNvPr id="21" name="Straight Arrow Connector 20"/>
          <p:cNvCxnSpPr>
            <a:stCxn id="7" idx="3"/>
            <a:endCxn id="17" idx="1"/>
          </p:cNvCxnSpPr>
          <p:nvPr/>
        </p:nvCxnSpPr>
        <p:spPr>
          <a:xfrm>
            <a:off x="4264152" y="3657600"/>
            <a:ext cx="1450848"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3" name="Shape 22"/>
          <p:cNvCxnSpPr>
            <a:stCxn id="17" idx="2"/>
            <a:endCxn id="6" idx="1"/>
          </p:cNvCxnSpPr>
          <p:nvPr/>
        </p:nvCxnSpPr>
        <p:spPr>
          <a:xfrm rot="5400000">
            <a:off x="3462704" y="1642696"/>
            <a:ext cx="656492" cy="5143500"/>
          </a:xfrm>
          <a:prstGeom prst="bentConnector4">
            <a:avLst>
              <a:gd name="adj1" fmla="val 41964"/>
              <a:gd name="adj2" fmla="val 104444"/>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6" name="Shape 25"/>
          <p:cNvCxnSpPr>
            <a:stCxn id="17" idx="0"/>
            <a:endCxn id="4" idx="1"/>
          </p:cNvCxnSpPr>
          <p:nvPr/>
        </p:nvCxnSpPr>
        <p:spPr>
          <a:xfrm rot="16200000" flipV="1">
            <a:off x="3424604" y="490904"/>
            <a:ext cx="656492" cy="5219700"/>
          </a:xfrm>
          <a:prstGeom prst="bentConnector4">
            <a:avLst>
              <a:gd name="adj1" fmla="val 41964"/>
              <a:gd name="adj2" fmla="val 10438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9" name="Elbow Connector 28"/>
          <p:cNvCxnSpPr>
            <a:stCxn id="4" idx="1"/>
            <a:endCxn id="5" idx="1"/>
          </p:cNvCxnSpPr>
          <p:nvPr/>
        </p:nvCxnSpPr>
        <p:spPr>
          <a:xfrm rot="10800000" flipV="1">
            <a:off x="1143000" y="2772507"/>
            <a:ext cx="12700" cy="855785"/>
          </a:xfrm>
          <a:prstGeom prst="bentConnector3">
            <a:avLst>
              <a:gd name="adj1" fmla="val 1800000"/>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3" name="Elbow Connector 32"/>
          <p:cNvCxnSpPr>
            <a:stCxn id="5" idx="1"/>
            <a:endCxn id="6" idx="1"/>
          </p:cNvCxnSpPr>
          <p:nvPr/>
        </p:nvCxnSpPr>
        <p:spPr>
          <a:xfrm rot="10800000" flipH="1" flipV="1">
            <a:off x="1143000" y="3628292"/>
            <a:ext cx="76200" cy="914399"/>
          </a:xfrm>
          <a:prstGeom prst="bentConnector3">
            <a:avLst>
              <a:gd name="adj1" fmla="val -300000"/>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171</TotalTime>
  <Words>1297</Words>
  <Application>Microsoft Office PowerPoint</Application>
  <PresentationFormat>On-screen Show (4:3)</PresentationFormat>
  <Paragraphs>105</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Civic</vt:lpstr>
      <vt:lpstr>Traditional Level Progression</vt:lpstr>
      <vt:lpstr>Skill Based Approach</vt:lpstr>
      <vt:lpstr>Skill Networks</vt:lpstr>
      <vt:lpstr>Skill-Stat Interaction</vt:lpstr>
      <vt:lpstr>Skill-Stat Interaction</vt:lpstr>
      <vt:lpstr>NPC Roles</vt:lpstr>
      <vt:lpstr>Dynamic Quests</vt:lpstr>
      <vt:lpstr>Story Quests</vt:lpstr>
    </vt:vector>
  </TitlesOfParts>
  <Company>Schlumberger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Skill-Stat Interaction</dc:title>
  <dc:creator>con-proc</dc:creator>
  <cp:lastModifiedBy>con-nav</cp:lastModifiedBy>
  <cp:revision>14</cp:revision>
  <dcterms:created xsi:type="dcterms:W3CDTF">2014-02-03T20:17:28Z</dcterms:created>
  <dcterms:modified xsi:type="dcterms:W3CDTF">2014-02-08T07:33:35Z</dcterms:modified>
</cp:coreProperties>
</file>